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</p:sldIdLst>
  <p:sldSz cx="12192000" cy="6858000"/>
  <p:notesSz cx="6858000" cy="12192000"/>
  <p:custDataLst>
    <p:tags r:id="rId40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4" d="100"/>
          <a:sy n="114" d="100"/>
        </p:scale>
        <p:origin x="4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0" Type="http://schemas.openxmlformats.org/officeDocument/2006/relationships/tags" Target="tags/tag1.xml"/><Relationship Id="rId4" Type="http://schemas.openxmlformats.org/officeDocument/2006/relationships/notesMaster" Target="notesMasters/notesMaster1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4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62dab852f2339065b1e8d4d#tid=663999cd748a190009dd90b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2025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5202936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 必修第三册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6.png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9.jpeg"/><Relationship Id="rId1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2.jpeg"/><Relationship Id="rId1" Type="http://schemas.openxmlformats.org/officeDocument/2006/relationships/image" Target="../media/image51.png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image" Target="../media/image5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0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image" Target="../media/image56.jpeg"/></Relationships>
</file>

<file path=ppt/slides/_rels/slide3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2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6.xml"/><Relationship Id="rId5" Type="http://schemas.openxmlformats.org/officeDocument/2006/relationships/slide" Target="slide24.xml"/><Relationship Id="rId4" Type="http://schemas.openxmlformats.org/officeDocument/2006/relationships/image" Target="../media/image10.png"/><Relationship Id="rId3" Type="http://schemas.openxmlformats.org/officeDocument/2006/relationships/slide" Target="slide21.xml"/><Relationship Id="rId2" Type="http://schemas.openxmlformats.org/officeDocument/2006/relationships/image" Target="../media/image9.jpeg"/><Relationship Id="rId1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f3d38356?pid=9abd0f18a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思考交流</a:t>
            </a:r>
            <a:endParaRPr lang="en-US" altLang="zh-CN" sz="3000" dirty="0"/>
          </a:p>
        </p:txBody>
      </p:sp>
      <p:sp>
        <p:nvSpPr>
          <p:cNvPr id="3" name="QO_6_BD.17_1#57cdea91e?pid=ff3d38356&amp;color=0,0,0&amp;vtp=1&amp;bbb=1"/>
          <p:cNvSpPr/>
          <p:nvPr/>
        </p:nvSpPr>
        <p:spPr>
          <a:xfrm>
            <a:off x="612648" y="1139913"/>
            <a:ext cx="10963656" cy="5681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判断下列说法正误。</a:t>
            </a:r>
            <a:endParaRPr lang="en-US" altLang="zh-CN" sz="2800" dirty="0"/>
          </a:p>
        </p:txBody>
      </p:sp>
      <p:sp>
        <p:nvSpPr>
          <p:cNvPr id="4" name="QT_7_BD.18_1#8f7f71736?pid=57cdea91e&amp;color=0,0,0&amp;vtp=1&amp;bbb=1&amp;hb=1"/>
          <p:cNvSpPr/>
          <p:nvPr/>
        </p:nvSpPr>
        <p:spPr>
          <a:xfrm>
            <a:off x="612648" y="1782000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匀强电场中沿电场线方向，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任意相同距离上电势降落必定相等。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5" name="QT_7_AN.19_1#8f7f71736.bracket?pid=57cdea91e&amp;color=0,0,0&amp;vpa=10&amp;vtp=1"/>
          <p:cNvSpPr/>
          <p:nvPr/>
        </p:nvSpPr>
        <p:spPr>
          <a:xfrm>
            <a:off x="1651667" y="2416365"/>
            <a:ext cx="454025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√</a:t>
            </a:r>
            <a:endParaRPr lang="en-US" altLang="zh-CN" sz="2800" dirty="0"/>
          </a:p>
        </p:txBody>
      </p:sp>
      <p:sp>
        <p:nvSpPr>
          <p:cNvPr id="6" name="QT_7_BD.20_1#632bc5acb?pid=57cdea91e&amp;color=0,0,0&amp;vtp=1&amp;bbb=1&amp;hb=1"/>
          <p:cNvSpPr/>
          <p:nvPr/>
        </p:nvSpPr>
        <p:spPr>
          <a:xfrm>
            <a:off x="612648" y="306393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匀强电场中距离相同的两点间电势差大的其电场强度也大。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7" name="QT_7_AN.21_1#632bc5acb.bracket?pid=57cdea91e&amp;color=0,0,0&amp;vpa=11&amp;vtp=1"/>
          <p:cNvSpPr/>
          <p:nvPr/>
        </p:nvSpPr>
        <p:spPr>
          <a:xfrm>
            <a:off x="1575467" y="3698303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8" name="QT_7_AS.22_1#632bc5acb?pid=57cdea91e&amp;color=0,0,0&amp;vtp=1&amp;bbb=1&amp;hb=1"/>
          <p:cNvSpPr/>
          <p:nvPr/>
        </p:nvSpPr>
        <p:spPr>
          <a:xfrm>
            <a:off x="612648" y="4340923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]</a:t>
            </a: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匀强电场中沿电场方向距离相同的两点间电势差大的其电场强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度也大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8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T_7_BD.23_1#8ac2202ae?pid=57cdea91e&amp;color=0,0,0&amp;vtp=1&amp;bt=1&amp;bbb=1"/>
          <p:cNvSpPr/>
          <p:nvPr/>
        </p:nvSpPr>
        <p:spPr>
          <a:xfrm>
            <a:off x="612648" y="466344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  <a:tabLst>
                <a:tab pos="9291320" algn="l"/>
              </a:tabLst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电场强度在数值上等于单位距离上降低的电势。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3" name="QT_7_AN.24_1#8ac2202ae.bracket?pid=57cdea91e&amp;color=0,0,0&amp;vpa=12&amp;vtp=1"/>
          <p:cNvSpPr/>
          <p:nvPr/>
        </p:nvSpPr>
        <p:spPr>
          <a:xfrm>
            <a:off x="9953022" y="453009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4" name="QT_7_AS.25_1#8ac2202ae?pid=57cdea91e&amp;color=0,0,0&amp;vtp=1&amp;bbb=1"/>
          <p:cNvSpPr/>
          <p:nvPr/>
        </p:nvSpPr>
        <p:spPr>
          <a:xfrm>
            <a:off x="612648" y="1093343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电场强度在数值上等于沿电场方向单位距离上降低的电势。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T_7_BD.26_1#527954776?pid=57cdea91e&amp;color=0,0,0&amp;vtp=1&amp;bbb=1&amp;hb=1"/>
              <p:cNvSpPr/>
              <p:nvPr/>
            </p:nvSpPr>
            <p:spPr>
              <a:xfrm>
                <a:off x="612648" y="1649730"/>
                <a:ext cx="10963656" cy="14680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7200"/>
                  </a:lnSpc>
                  <a:tabLst>
                    <a:tab pos="9291320" algn="l"/>
                  </a:tabLst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（4）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可知，电场强度跟两点间的电势差成正比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，跟两点的距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  <a:tabLst>
                    <a:tab pos="9291320" algn="l"/>
                  </a:tabLst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离成反比。</a:t>
                </a:r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T_7_BD.26_1#527954776?pid=57cdea91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49730"/>
                <a:ext cx="10963656" cy="1468057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46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T_7_AN.27_1#527954776.bracket?pid=57cdea91e&amp;color=0,0,0&amp;vpa=13&amp;vtp=1"/>
          <p:cNvSpPr/>
          <p:nvPr/>
        </p:nvSpPr>
        <p:spPr>
          <a:xfrm>
            <a:off x="9953022" y="2550796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7" name="QT_7_AS.28_1#527954776?pid=57cdea91e&amp;color=0,0,0&amp;vtp=1&amp;bbb=1"/>
          <p:cNvSpPr/>
          <p:nvPr/>
        </p:nvSpPr>
        <p:spPr>
          <a:xfrm>
            <a:off x="612648" y="3127821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电场强度是电场本身的性质，与两点间的电势差和距离无关。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45bf77c0?pid=9e918926f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典例精讲</a:t>
            </a:r>
            <a:endParaRPr lang="en-US" altLang="zh-CN" sz="3200" dirty="0"/>
          </a:p>
        </p:txBody>
      </p:sp>
      <p:pic>
        <p:nvPicPr>
          <p:cNvPr id="3" name="QC_5_BD.29_1#8c88adb81?htil=1&amp;pid=d45bf77c0&amp;color=0,0,0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48620" y="1200011"/>
            <a:ext cx="2569464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9_2#8c88adb81?htil=1&amp;sp=1&amp;pid=d45bf77c0&amp;color=0,0,0&amp;vtp=1&amp;bbb=1&amp;hb=1&amp;hs=1"/>
              <p:cNvSpPr/>
              <p:nvPr/>
            </p:nvSpPr>
            <p:spPr>
              <a:xfrm>
                <a:off x="612648" y="1181724"/>
                <a:ext cx="8266176" cy="185343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例1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（2024山东聊城高二期末）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带有等量异种电荷、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相距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的平行板A和B之间有一匀强电场，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电场强度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，方向向下。电场中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点与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C_5_BD.29_2#8c88adb81?htil=1&amp;sp=1&amp;pid=d45bf77c0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8266176" cy="1853438"/>
              </a:xfrm>
              <a:prstGeom prst="rect">
                <a:avLst/>
              </a:prstGeom>
              <a:blipFill rotWithShape="1">
                <a:blip r:embed="rId2"/>
                <a:stretch>
                  <a:fillRect l="-6" t="-34" r="-220" b="-34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29_2#8c88adb81?htil=1&amp;sp=1&amp;pid=d45bf77c0&amp;color=0,0,0&amp;vtp=1&amp;bbb=1&amp;hb=1&amp;hs=1"/>
              <p:cNvSpPr/>
              <p:nvPr/>
            </p:nvSpPr>
            <p:spPr>
              <a:xfrm>
                <a:off x="611994" y="3045460"/>
                <a:ext cx="10968012" cy="12013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板的距离为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cm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𝐷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点与A板的距离为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。下列说法正确的是 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C_5_BD.29_2#8c88adb81?htil=1&amp;sp=1&amp;pid=d45bf77c0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994" y="3045460"/>
                <a:ext cx="10968012" cy="1201357"/>
              </a:xfrm>
              <a:prstGeom prst="rect">
                <a:avLst/>
              </a:prstGeom>
              <a:blipFill rotWithShape="1">
                <a:blip r:embed="rId3"/>
                <a:stretch>
                  <a:fillRect l="-4" r="1" b="-57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1_1#8c88adb81.choices?pid=d45bf77c0&amp;color=0,0,0&amp;vtp=1&amp;bt=1&amp;bbb=1&amp;hb=1"/>
              <p:cNvSpPr/>
              <p:nvPr/>
            </p:nvSpPr>
            <p:spPr>
              <a:xfrm>
                <a:off x="612648" y="468000"/>
                <a:ext cx="10963656" cy="31589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𝐶𝐷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让B板接地，则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600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让A板接地，则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𝐷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𝐷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400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将一个电子从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点移到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𝐷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点静电力做的功，与将电子先从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点移到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点再移到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点静电力做的功数值不同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5_BD.31_1#8c88adb81.choices?pid=d45bf77c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158935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21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0_1#8c88adb81.bracket?pid=d45bf77c0&amp;color=0,0,0&amp;vpa=14&amp;vtp=1&amp;answeroption=B"/>
          <p:cNvSpPr txBox="1"/>
          <p:nvPr/>
        </p:nvSpPr>
        <p:spPr>
          <a:xfrm>
            <a:off x="485648" y="1169040"/>
            <a:ext cx="564257" cy="67710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  <a:endParaRPr lang="zh-CN" altLang="en-US" sz="4400" b="1">
              <a:solidFill>
                <a:srgbClr val="FF000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2_1#8c88adb81?pid=d45bf77c0&amp;color=0,0,0&amp;vtp=1&amp;bt=1&amp;bbb=1&amp;hb=1"/>
              <p:cNvSpPr/>
              <p:nvPr/>
            </p:nvSpPr>
            <p:spPr>
              <a:xfrm>
                <a:off x="612648" y="468000"/>
                <a:ext cx="10963656" cy="44540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C、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D两点间的电势差为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𝐶𝐷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𝐶𝐷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0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0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02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0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03</m:t>
                        </m:r>
                      </m:e>
                    </m:d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A错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误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；让B板接地，B板电势为零，则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C点电势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𝐶𝐵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600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，故B正确；让A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板接地，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板电势为零，则D点电势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𝐷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𝐷𝐴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400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，故C错误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；将一个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电子从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C点移到D点静电力做的功，与将电子先从C点移到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点再移到D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点静电力做的功数值相同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，故D错误。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5_AS.32_1#8c88adb81?pid=d45bf77c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4454017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15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798a6d213?pid=d45bf77c0&amp;color=0,0,0&amp;vtp=1&amp;bt=1&amp;bbb=1"/>
              <p:cNvSpPr/>
              <p:nvPr/>
            </p:nvSpPr>
            <p:spPr>
              <a:xfrm>
                <a:off x="612648" y="468000"/>
                <a:ext cx="10963656" cy="32348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总结归纳</a:t>
                </a:r>
                <a:endParaRPr lang="en-US" altLang="zh-CN" sz="2800" b="1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1.电势差的三种求解方法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（1）应用定义式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</m:sub>
                    </m:sSub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来求解。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（2）应用关系式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altLang="zh-CN" sz="2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𝑊</m:t>
                            </m:r>
                          </m:e>
                          <m:sub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𝐴𝐵</m:t>
                            </m:r>
                          </m:sub>
                        </m:sSub>
                      </m:num>
                      <m:den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𝑞</m:t>
                        </m:r>
                      </m:den>
                    </m:f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来求解。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（3）应用关系式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𝐸𝑑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（匀强电场）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来求解。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5_BD#798a6d213?pid=d45bf77c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234817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20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798a6d213?sp=1&amp;pid=d45bf77c0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2.关于场强的三个表达式的比较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P_5_BD#798a6d213?colgroup=4,12,11&amp;pid=d45bf77c0&amp;color=0,0,0&amp;vtp=1&amp;bbb=1"/>
              <p:cNvGraphicFramePr>
                <a:graphicFrameLocks noGrp="1"/>
              </p:cNvGraphicFramePr>
              <p:nvPr/>
            </p:nvGraphicFramePr>
            <p:xfrm>
              <a:off x="612648" y="1165230"/>
              <a:ext cx="10936224" cy="3095308"/>
            </p:xfrm>
            <a:graphic>
              <a:graphicData uri="http://schemas.openxmlformats.org/drawingml/2006/table">
                <a:tbl>
                  <a:tblPr/>
                  <a:tblGrid>
                    <a:gridCol w="1792224"/>
                    <a:gridCol w="4791456"/>
                    <a:gridCol w="4352544"/>
                  </a:tblGrid>
                  <a:tr h="571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公式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适用范围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说明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1211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67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𝐸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𝐹</m:t>
                                  </m:r>
                                </m:num>
                                <m:den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𝑞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一切电场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𝑞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为试探电荷的电荷量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0594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6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𝐸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=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𝑘</m:t>
                              </m:r>
                              <m:f>
                                <m:f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𝑄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altLang="zh-CN" sz="28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Times New Roman" panose="02020603050405020304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Times New Roman" panose="02020603050405020304" pitchFamily="34" charset="-120"/>
                                        </a:rPr>
                                        <m:t>𝑟</m:t>
                                      </m:r>
                                    </m:e>
                                    <m:sup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anose="020B0503020204020204" pitchFamily="34" charset="-122"/>
                                          <a:cs typeface="Times New Roman" panose="02020603050405020304" pitchFamily="34" charset="-12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在真空中点电荷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𝑄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的电场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Q为场源电荷的电荷量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0581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6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𝐸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𝑈</m:t>
                                  </m:r>
                                </m:num>
                                <m:den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𝑑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匀强电场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𝑑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为沿电场方向的距离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P_5_BD#798a6d213?colgroup=4,12,11&amp;pid=d45bf77c0&amp;color=0,0,0&amp;vtp=1&amp;bbb=1"/>
              <p:cNvGraphicFramePr>
                <a:graphicFrameLocks noGrp="1"/>
              </p:cNvGraphicFramePr>
              <p:nvPr/>
            </p:nvGraphicFramePr>
            <p:xfrm>
              <a:off x="612648" y="1165230"/>
              <a:ext cx="10936224" cy="3095308"/>
            </p:xfrm>
            <a:graphic>
              <a:graphicData uri="http://schemas.openxmlformats.org/drawingml/2006/table">
                <a:tbl>
                  <a:tblPr/>
                  <a:tblGrid>
                    <a:gridCol w="1792224"/>
                    <a:gridCol w="4791456"/>
                    <a:gridCol w="4352544"/>
                  </a:tblGrid>
                  <a:tr h="571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公式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适用范围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说明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1186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一切电场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8064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Q为场源电荷的电荷量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0581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匀强电场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8bed0b9c?sp=1&amp;pid=d45bf77c0&amp;color=0,0,0&amp;vtp=1&amp;bt=1&amp;bbb=1"/>
          <p:cNvSpPr/>
          <p:nvPr/>
        </p:nvSpPr>
        <p:spPr>
          <a:xfrm>
            <a:off x="612648" y="466344"/>
            <a:ext cx="10963656" cy="60934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迁移应用</a:t>
            </a:r>
            <a:endParaRPr lang="en-US" altLang="zh-CN" sz="3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33_1#65a6b5c38?sp=1&amp;pid=a8bed0b9c&amp;color=0,0,0&amp;vtp=1&amp;bbb=1&amp;hb=1"/>
              <p:cNvSpPr/>
              <p:nvPr/>
            </p:nvSpPr>
            <p:spPr>
              <a:xfrm>
                <a:off x="612648" y="1129157"/>
                <a:ext cx="10963656" cy="24967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1.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多选题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（2023河北保定月考）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如图所示，匀强电场中有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三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⊥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𝐵𝐶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53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，一个带电荷量为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5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的负电荷由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点移到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点，电势能增加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J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点移到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，静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电力做功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下列说法正确的是(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6_BD.33_1#65a6b5c38?sp=1&amp;pid=a8bed0b9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29157"/>
                <a:ext cx="10963656" cy="2496757"/>
              </a:xfrm>
              <a:prstGeom prst="rect">
                <a:avLst/>
              </a:prstGeom>
              <a:blipFill rotWithShape="1">
                <a:blip r:embed="rId1"/>
                <a:stretch>
                  <a:fillRect l="-5" t="-5" r="-420" b="-27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34_1#65a6b5c38.bracket?pid=a8bed0b9c&amp;color=0,0,0&amp;vpa=15&amp;vtp=1&amp;bbb=1"/>
          <p:cNvSpPr/>
          <p:nvPr/>
        </p:nvSpPr>
        <p:spPr>
          <a:xfrm>
            <a:off x="6873208" y="3062097"/>
            <a:ext cx="773113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</a:t>
            </a:r>
            <a:endParaRPr lang="en-US" altLang="zh-CN" sz="2800" dirty="0"/>
          </a:p>
        </p:txBody>
      </p:sp>
      <p:pic>
        <p:nvPicPr>
          <p:cNvPr id="5" name="QC_6_BD.35_1#65a6b5c38?htil=2&amp;pid=a8bed0b9c&amp;color=0,0,0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86026" y="3743579"/>
            <a:ext cx="1737360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BD.35_2#65a6b5c38.choices?htil=2&amp;pid=a8bed0b9c&amp;color=0,0,0&amp;vtp=1&amp;bbb=1&amp;hb=1"/>
              <p:cNvSpPr/>
              <p:nvPr/>
            </p:nvSpPr>
            <p:spPr>
              <a:xfrm>
                <a:off x="612648" y="3743579"/>
                <a:ext cx="9098280" cy="295200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该电场的电场强度大小为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电场强度方向沿着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𝐵𝐶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方向，由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指向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点的电势比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带电荷量为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4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的正电荷由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点移到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点，电势能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减少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8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C_6_BD.35_2#65a6b5c38.choices?htil=2&amp;pid=a8bed0b9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743579"/>
                <a:ext cx="9098280" cy="2952001"/>
              </a:xfrm>
              <a:prstGeom prst="rect">
                <a:avLst/>
              </a:prstGeom>
              <a:blipFill rotWithShape="1">
                <a:blip r:embed="rId3"/>
                <a:stretch>
                  <a:fillRect l="-6" t="-9" r="-113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6_1#65a6b5c38?pid=a8bed0b9c&amp;color=0,0,0&amp;vtp=1&amp;bt=1&amp;bbb=1&amp;hb=1"/>
              <p:cNvSpPr/>
              <p:nvPr/>
            </p:nvSpPr>
            <p:spPr>
              <a:xfrm>
                <a:off x="612648" y="468000"/>
                <a:ext cx="10963656" cy="59018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负电荷由A点移到B点的过程中，电势能增加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，静电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力做功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，A、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B两点处的电势差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𝑊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𝐴𝐵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，A点的电势比B点的电势高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，选项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C正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确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𝑊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𝐵𝐶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，B、C两点处电势相等，所以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连线为等势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线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，电场强度方向沿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方向，由A指向C，选项B错误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；根据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𝐴𝐶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，联立得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𝐴𝐶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𝐴𝐶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8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，选项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正确；正电荷由A点移到C点的过程中，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静电力做正功，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𝑊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′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4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J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J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，即电势能减少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选项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D错误。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6_AS.36_1#65a6b5c38?pid=a8bed0b9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901817"/>
              </a:xfrm>
              <a:prstGeom prst="rect">
                <a:avLst/>
              </a:prstGeom>
              <a:blipFill rotWithShape="1">
                <a:blip r:embed="rId1"/>
                <a:stretch>
                  <a:fillRect l="-5" r="-3710" b="-11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6_BD.37_1#07c72422b?htil=3&amp;pid=a8bed0b9c&amp;color=0,0,0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11383" y="486288"/>
            <a:ext cx="2304288" cy="2231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37_2#07c72422b?htil=3&amp;sp=1&amp;pid=a8bed0b9c&amp;color=0,0,0&amp;vtp=1&amp;bt=1&amp;bbb=1&amp;hb=1&amp;hs=1"/>
              <p:cNvSpPr/>
              <p:nvPr/>
            </p:nvSpPr>
            <p:spPr>
              <a:xfrm>
                <a:off x="612648" y="468000"/>
                <a:ext cx="8531352" cy="25007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如图所示为一个水平的匀强电场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，在电场内某水平面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上作一个半径为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的圆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，在圆周上取如图所示的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三点，已知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两点间的电势差为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350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静电力常量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𝑘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9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N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C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6_BD.37_2#07c72422b?htil=3&amp;sp=1&amp;pid=a8bed0b9c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8531352" cy="2500757"/>
              </a:xfrm>
              <a:prstGeom prst="rect">
                <a:avLst/>
              </a:prstGeom>
              <a:blipFill rotWithShape="1">
                <a:blip r:embed="rId2"/>
                <a:stretch>
                  <a:fillRect l="-6" r="-149" b="-25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7_BD.38_1#f725e5434?pid=07c72422b&amp;color=0,0,0&amp;vtp=1&amp;bbb=1&amp;hs=1"/>
          <p:cNvSpPr/>
          <p:nvPr/>
        </p:nvSpPr>
        <p:spPr>
          <a:xfrm>
            <a:off x="612648" y="295974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求匀强电场的电场强度大小；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AN.39_1#f725e5434?pid=07c72422b&amp;color=0,0,0&amp;vtp=1&amp;bbb=1&amp;hs=1"/>
              <p:cNvSpPr/>
              <p:nvPr/>
            </p:nvSpPr>
            <p:spPr>
              <a:xfrm>
                <a:off x="612648" y="3605408"/>
                <a:ext cx="10963656" cy="55626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O_7_AN.39_1#f725e5434?pid=07c72422b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605408"/>
                <a:ext cx="10963656" cy="556260"/>
              </a:xfrm>
              <a:prstGeom prst="rect">
                <a:avLst/>
              </a:prstGeom>
              <a:blipFill rotWithShape="1">
                <a:blip r:embed="rId3"/>
                <a:stretch>
                  <a:fillRect l="-5" t="-92" r="2" b="-140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7_AS.40_1#f725e5434?pid=07c72422b&amp;color=0,0,0&amp;vtp=1&amp;bbb=1&amp;hb=1&amp;hs=1"/>
              <p:cNvSpPr/>
              <p:nvPr/>
            </p:nvSpPr>
            <p:spPr>
              <a:xfrm>
                <a:off x="612648" y="4171320"/>
                <a:ext cx="10963656" cy="1295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由题图知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两点在匀强电场方向上的距离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𝑑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𝑟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𝑟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zh-CN" altLang="en-US" sz="2800" b="0" i="0" kern="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所以匀强电场的场强大小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𝑑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O_7_AS.40_1#f725e5434?pid=07c72422b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171320"/>
                <a:ext cx="10963656" cy="1295400"/>
              </a:xfrm>
              <a:prstGeom prst="rect">
                <a:avLst/>
              </a:prstGeom>
              <a:blipFill rotWithShape="1">
                <a:blip r:embed="rId4"/>
                <a:stretch>
                  <a:fillRect l="-5" r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eab6b31f0.fixed?pid=50eededdd&amp;color=0,173,163&amp;vtp=1&amp;bbb=1"/>
          <p:cNvSpPr/>
          <p:nvPr/>
        </p:nvSpPr>
        <p:spPr>
          <a:xfrm>
            <a:off x="877824" y="2660904"/>
            <a:ext cx="1055217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第十章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静电场中的能量</a:t>
            </a:r>
            <a:endParaRPr lang="en-US" altLang="zh-CN" sz="4000" dirty="0"/>
          </a:p>
        </p:txBody>
      </p:sp>
      <p:sp>
        <p:nvSpPr>
          <p:cNvPr id="3" name="C_2#eab6b31f0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#eab6b31f0.fixed?pid=50eededdd&amp;color=0,173,163&amp;vtp=1&amp;bbb=1"/>
          <p:cNvSpPr/>
          <p:nvPr/>
        </p:nvSpPr>
        <p:spPr>
          <a:xfrm>
            <a:off x="877824" y="3493008"/>
            <a:ext cx="10552176" cy="61264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第3节</a:t>
            </a:r>
            <a:r>
              <a:rPr lang="en-US" altLang="zh-CN" sz="34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电势差与电场强度的关系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41_1#8637c3627?pid=07c72422b&amp;color=0,0,0&amp;vtp=1&amp;bt=1&amp;bbb=1&amp;hb=1"/>
              <p:cNvSpPr/>
              <p:nvPr/>
            </p:nvSpPr>
            <p:spPr>
              <a:xfrm>
                <a:off x="612648" y="468000"/>
                <a:ext cx="10963656" cy="12158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若在圆心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处放置电荷量为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8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的正点电荷，求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点电场强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度的大小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。（结果保留三位有效数字）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O_7_BD.41_1#8637c3627?pid=07c72422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1215835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54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42_1#8637c3627?pid=07c72422b&amp;color=0,0,0&amp;vtp=1&amp;bbb=1"/>
              <p:cNvSpPr/>
              <p:nvPr/>
            </p:nvSpPr>
            <p:spPr>
              <a:xfrm>
                <a:off x="612648" y="1751462"/>
                <a:ext cx="10963656" cy="55626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27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N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7_AN.42_1#8637c3627?pid=07c72422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751462"/>
                <a:ext cx="10963656" cy="556260"/>
              </a:xfrm>
              <a:prstGeom prst="rect">
                <a:avLst/>
              </a:prstGeom>
              <a:blipFill rotWithShape="1">
                <a:blip r:embed="rId2"/>
                <a:stretch>
                  <a:fillRect l="-5" t="-24" r="2" b="-141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S.43_1#8637c3627?pid=07c72422b&amp;color=0,0,0&amp;vtp=1&amp;bbb=1&amp;hb=1"/>
              <p:cNvSpPr/>
              <p:nvPr/>
            </p:nvSpPr>
            <p:spPr>
              <a:xfrm>
                <a:off x="612648" y="2317374"/>
                <a:ext cx="10963656" cy="261778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设正点电荷在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处产生的电场强度为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，则</a:t>
                </a:r>
                <a:endParaRPr lang="en-US" altLang="zh-CN" sz="2800" dirty="0"/>
              </a:p>
              <a:p>
                <a:pPr latinLnBrk="1">
                  <a:lnSpc>
                    <a:spcPts val="5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𝑘𝑄</m:t>
                        </m:r>
                      </m:num>
                      <m:den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9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N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，方向由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指向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根据平行四边形定则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处合电场的场强为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7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′=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𝐸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≈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27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N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O_7_AS.43_1#8637c3627?pid=07c72422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317374"/>
                <a:ext cx="10963656" cy="2617788"/>
              </a:xfrm>
              <a:prstGeom prst="rect">
                <a:avLst/>
              </a:prstGeom>
              <a:blipFill rotWithShape="1">
                <a:blip r:embed="rId3"/>
                <a:stretch>
                  <a:fillRect l="-5" t="-10" r="2" b="-33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_3_BD#f4ba3d07e.fixed?pid=eab6b31f0&amp;color=0,173,163&amp;vtp=1&amp;bbb=1&amp;hb=1"/>
              <p:cNvSpPr/>
              <p:nvPr/>
            </p:nvSpPr>
            <p:spPr>
              <a:xfrm>
                <a:off x="1417320" y="2225040"/>
                <a:ext cx="9363456" cy="115824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b"/>
              <a:lstStyle/>
              <a:p>
                <a:pPr algn="ctr" latinLnBrk="1">
                  <a:lnSpc>
                    <a:spcPts val="4600"/>
                  </a:lnSpc>
                </a:pPr>
                <a:r>
                  <a:rPr lang="en-US" altLang="zh-CN" sz="3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任务学习二</a:t>
                </a:r>
                <a:r>
                  <a:rPr lang="en-US" altLang="zh-CN" sz="38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3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利用公式</a:t>
                </a:r>
                <a14:m>
                  <m:oMath xmlns:m="http://schemas.openxmlformats.org/officeDocument/2006/math">
                    <m:r>
                      <a:rPr lang="en-US" altLang="zh-CN" sz="3800" b="1" i="0" dirty="0">
                        <a:solidFill>
                          <a:srgbClr val="00ADA3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𝑬</m:t>
                    </m:r>
                    <m:r>
                      <a:rPr lang="en-US" altLang="zh-CN" sz="3800" b="1" i="0" dirty="0">
                        <a:solidFill>
                          <a:srgbClr val="00ADA3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3800" b="1" i="0" dirty="0">
                        <a:solidFill>
                          <a:srgbClr val="00ADA3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𝑼</m:t>
                    </m:r>
                    <m:r>
                      <a:rPr lang="en-US" altLang="zh-CN" sz="3800" b="1" i="0" dirty="0">
                        <a:solidFill>
                          <a:srgbClr val="00ADA3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a:rPr lang="en-US" altLang="zh-CN" sz="3800" b="1" i="0" dirty="0">
                        <a:solidFill>
                          <a:srgbClr val="00ADA3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𝒅</m:t>
                    </m:r>
                  </m:oMath>
                </a14:m>
                <a:r>
                  <a:rPr lang="en-US" altLang="zh-CN" sz="38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3800" b="1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定性分析非匀</a:t>
                </a:r>
                <a:endParaRPr lang="en-US" altLang="zh-CN" sz="3800" b="1" i="0">
                  <a:solidFill>
                    <a:srgbClr val="00ADA3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algn="ctr" latinLnBrk="1">
                  <a:lnSpc>
                    <a:spcPts val="4600"/>
                  </a:lnSpc>
                </a:pPr>
                <a:r>
                  <a:rPr lang="en-US" altLang="zh-CN" sz="3800" b="1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强电场</a:t>
                </a:r>
                <a:endParaRPr lang="en-US" altLang="zh-CN" sz="3800" dirty="0"/>
              </a:p>
            </p:txBody>
          </p:sp>
        </mc:Choice>
        <mc:Fallback>
          <p:sp>
            <p:nvSpPr>
              <p:cNvPr id="2" name="C_3_BD#f4ba3d07e.fixed?pid=eab6b31f0&amp;color=0,173,163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7320" y="2225040"/>
                <a:ext cx="9363456" cy="1158240"/>
              </a:xfrm>
              <a:prstGeom prst="rect">
                <a:avLst/>
              </a:prstGeom>
              <a:blipFill rotWithShape="1">
                <a:blip r:embed="rId1"/>
                <a:stretch>
                  <a:fillRect t="-7182" r="-12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_3#f4ba3d07e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490529bf?pid=f4ba3d07e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新知梳理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5_BD#bf75ec123?pid=7490529bf&amp;color=0,0,0&amp;vtp=1&amp;bbb=1&amp;hb=1"/>
              <p:cNvSpPr/>
              <p:nvPr/>
            </p:nvSpPr>
            <p:spPr>
              <a:xfrm>
                <a:off x="612648" y="1115060"/>
                <a:ext cx="10963656" cy="44540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只适用于匀强电场的定量计算，在非匀强电场中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，不能进行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定量计算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但可以定性地分析有关问题。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（1）在非匀强电场中，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𝑈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𝐸𝑑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中的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可理解为某段距离内电场强度的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平均值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（2）当电势差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𝑈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一定时，场强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越大，沿场强方向的距离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𝑑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越小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，即场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强越大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，等差等势面越密。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（3）沿电场方向距离相等的两点间：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越大，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𝑈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越大；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越小，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𝑈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越小。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P_5_BD#bf75ec123?pid=7490529b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15060"/>
                <a:ext cx="10963656" cy="4454017"/>
              </a:xfrm>
              <a:prstGeom prst="rect">
                <a:avLst/>
              </a:prstGeom>
              <a:blipFill rotWithShape="1">
                <a:blip r:embed="rId1"/>
                <a:stretch>
                  <a:fillRect l="-5" r="-1706" b="-15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e0c0c82b?pid=f4ba3d07e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典例精讲</a:t>
            </a:r>
            <a:endParaRPr lang="en-US" altLang="zh-CN" sz="3200" dirty="0"/>
          </a:p>
        </p:txBody>
      </p:sp>
      <p:pic>
        <p:nvPicPr>
          <p:cNvPr id="3" name="QC_5_BD.44_1#85d93da00?htil=4&amp;pid=ae0c0c82b&amp;color=0,0,0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05744" y="1209156"/>
            <a:ext cx="2231136" cy="224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44_2#85d93da00?htil=4&amp;sp=1&amp;pid=ae0c0c82b&amp;color=0,0,0&amp;vtp=1&amp;bbb=1&amp;hb=1&amp;hs=1"/>
              <p:cNvSpPr/>
              <p:nvPr/>
            </p:nvSpPr>
            <p:spPr>
              <a:xfrm>
                <a:off x="612648" y="1181724"/>
                <a:ext cx="8604504" cy="18490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例2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如图所示，在某电场中画出了三条电场线，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点是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连线的中点。已知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C_5_BD.44_2#85d93da00?htil=4&amp;sp=1&amp;pid=ae0c0c82b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8604504" cy="1849057"/>
              </a:xfrm>
              <a:prstGeom prst="rect">
                <a:avLst/>
              </a:prstGeom>
              <a:blipFill rotWithShape="1">
                <a:blip r:embed="rId2"/>
                <a:stretch>
                  <a:fillRect l="-6" t="-34" r="-478" b="-36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45_1#85d93da00.bracket?pid=ae0c0c82b&amp;color=0,0,0&amp;vpa=16&amp;vtp=1"/>
          <p:cNvSpPr/>
          <p:nvPr/>
        </p:nvSpPr>
        <p:spPr>
          <a:xfrm>
            <a:off x="5115591" y="2463789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46_1#85d93da00.choices?htil=4&amp;pid=ae0c0c82b&amp;color=0,0,0&amp;vtp=1&amp;bbb=1&amp;hs=1"/>
              <p:cNvSpPr/>
              <p:nvPr/>
            </p:nvSpPr>
            <p:spPr>
              <a:xfrm>
                <a:off x="612648" y="3032760"/>
                <a:ext cx="8604504" cy="12013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4410075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&gt;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  <a:tabLst>
                    <a:tab pos="4410075" algn="l"/>
                  </a:tabLst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&lt;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上述选项都不正确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C_5_BD.46_1#85d93da00.choices?htil=4&amp;pid=ae0c0c82b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032760"/>
                <a:ext cx="8604504" cy="1201357"/>
              </a:xfrm>
              <a:prstGeom prst="rect">
                <a:avLst/>
              </a:prstGeom>
              <a:blipFill rotWithShape="1">
                <a:blip r:embed="rId3"/>
                <a:stretch>
                  <a:fillRect l="-6" r="1" b="-57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5_AS.47_1#85d93da00?pid=ae0c0c82b&amp;color=0,0,0&amp;vtp=1&amp;bbb=1&amp;hb=1&amp;hs=1"/>
              <p:cNvSpPr/>
              <p:nvPr/>
            </p:nvSpPr>
            <p:spPr>
              <a:xfrm>
                <a:off x="612648" y="4246245"/>
                <a:ext cx="10963656" cy="1943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由图看出，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𝐴𝐶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段电场线比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𝐵𝐶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段电场线密，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段电场强度大，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根据公式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𝐸𝑑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可知，A、C间电势差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𝐴𝐶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大于C、B间电势差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𝐶𝐵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，即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，得到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𝜑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𝐴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𝜑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，选项C正确。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7" name="QC_5_AS.47_1#85d93da00?pid=ae0c0c82b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246245"/>
                <a:ext cx="10963656" cy="1943100"/>
              </a:xfrm>
              <a:prstGeom prst="rect">
                <a:avLst/>
              </a:prstGeom>
              <a:blipFill rotWithShape="1">
                <a:blip r:embed="rId4"/>
                <a:stretch>
                  <a:fillRect l="-5" r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e0f28212.fixed?pid=eab6b31f0&amp;color=0,173,163&amp;vtp=1&amp;bbb=1&amp;hb=1"/>
          <p:cNvSpPr/>
          <p:nvPr/>
        </p:nvSpPr>
        <p:spPr>
          <a:xfrm>
            <a:off x="1417320" y="2225040"/>
            <a:ext cx="9363456" cy="1158240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4600"/>
              </a:lnSpc>
            </a:pPr>
            <a:r>
              <a:rPr lang="en-US" altLang="zh-CN" sz="3800" b="1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任务学习三</a:t>
            </a:r>
            <a:r>
              <a:rPr lang="en-US" altLang="zh-CN" sz="3800" b="1" i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800" b="1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电势差与电场强度关系的三个</a:t>
            </a:r>
            <a:endParaRPr lang="en-US" altLang="zh-CN" sz="3800" b="1" i="0">
              <a:solidFill>
                <a:srgbClr val="00ADA3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4600"/>
              </a:lnSpc>
            </a:pPr>
            <a:r>
              <a:rPr lang="en-US" altLang="zh-CN" sz="3800" b="1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推论</a:t>
            </a:r>
            <a:endParaRPr lang="en-US" altLang="zh-CN" sz="3800" dirty="0"/>
          </a:p>
        </p:txBody>
      </p:sp>
      <p:sp>
        <p:nvSpPr>
          <p:cNvPr id="3" name="C_3#0e0f28212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1a1d3bf1?pid=0e0f28212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新知梳理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5_BD#fa94d2f5b?sp=1&amp;pid=61a1d3bf1&amp;color=0,0,0&amp;vtp=1&amp;bbb=1&amp;hb=1"/>
              <p:cNvSpPr/>
              <p:nvPr/>
            </p:nvSpPr>
            <p:spPr>
              <a:xfrm>
                <a:off x="612648" y="1181724"/>
                <a:ext cx="10963656" cy="31586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“等分法”及其应用原理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在匀强电场中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，沿任意一个方向电势降落都是均匀的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，故在同一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直线上相同间距的两点间的电势差相等，如果把某两点间的距离等分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𝑛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段，则每段线段两端点的电势差等于原电势差的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，像这样采用等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分间距求电势的方法叫作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“等分法”。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P_5_BD#fa94d2f5b?sp=1&amp;pid=61a1d3bf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3158617"/>
              </a:xfrm>
              <a:prstGeom prst="rect">
                <a:avLst/>
              </a:prstGeom>
              <a:blipFill rotWithShape="1">
                <a:blip r:embed="rId1"/>
                <a:stretch>
                  <a:fillRect l="-5" t="-20" r="2" b="-21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fa94d2f5b?pid=61a1d3bf1&amp;color=0,0,0&amp;mp=1&amp;vtp=1&amp;bt=1&amp;bbb=1&amp;hb=1"/>
              <p:cNvSpPr/>
              <p:nvPr/>
            </p:nvSpPr>
            <p:spPr>
              <a:xfrm>
                <a:off x="612648" y="468000"/>
                <a:ext cx="10963656" cy="31444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推论1：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匀强电场中，在同一条直线上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，距离相等的任意两点间的电势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差相等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推导过程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如图甲所示，在匀强电场中的一条直线上，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。设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𝑙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，该直线与电场线方向的夹角为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𝜃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𝐸𝑙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𝐸𝑙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𝜃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𝐵𝐶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5_BD#fa94d2f5b?pid=61a1d3bf1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144457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21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5_BD#fa94d2f5b?iti=1&amp;pid=61a1d3bf1&amp;color=0,0,0&amp;mp=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65776" y="3734440"/>
            <a:ext cx="2057400" cy="196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fa94d2f5b?iti=1&amp;pid=61a1d3bf1&amp;color=0,0,0&amp;mp=1&amp;vtp=1"/>
          <p:cNvSpPr/>
          <p:nvPr/>
        </p:nvSpPr>
        <p:spPr>
          <a:xfrm>
            <a:off x="5876195" y="5827400"/>
            <a:ext cx="436562" cy="99568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甲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fa94d2f5b?pid=61a1d3bf1&amp;color=0,0,0&amp;mp=1&amp;vtp=1&amp;bt=1&amp;bbb=1&amp;hb=1"/>
              <p:cNvSpPr/>
              <p:nvPr/>
            </p:nvSpPr>
            <p:spPr>
              <a:xfrm>
                <a:off x="612648" y="468000"/>
                <a:ext cx="10963656" cy="1943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推论2：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匀强电场中的任意一线段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𝐴𝐶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的中点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的电势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𝜑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𝐴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𝜑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𝐶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推导过程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根据推论1知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𝐵𝐶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，可得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𝜑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𝐴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𝜑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𝐶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5_BD#fa94d2f5b?pid=61a1d3bf1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1943100"/>
              </a:xfrm>
              <a:prstGeom prst="rect">
                <a:avLst/>
              </a:prstGeom>
              <a:blipFill rotWithShape="1">
                <a:blip r:embed="rId1"/>
                <a:stretch>
                  <a:fillRect l="-5" r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fa94d2f5b?pid=61a1d3bf1&amp;color=0,0,0&amp;mp=1&amp;vtp=1&amp;bt=1&amp;bbb=1&amp;hb=1"/>
              <p:cNvSpPr/>
              <p:nvPr/>
            </p:nvSpPr>
            <p:spPr>
              <a:xfrm>
                <a:off x="612648" y="468000"/>
                <a:ext cx="10963656" cy="31444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推论3：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匀强电场中若两线段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//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𝐶𝐷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𝐶𝐷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𝐶𝐷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推导过程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如图乙所示，匀强电场中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𝐶𝐷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//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。设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𝐶𝐷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𝑙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与电场线方向的夹角为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𝜃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𝐸𝑙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𝐶𝐷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𝐸𝑙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𝜃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𝐶𝐷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5_BD#fa94d2f5b?pid=61a1d3bf1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144457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21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5_BD#fa94d2f5b?iti=2&amp;pid=61a1d3bf1&amp;color=0,0,0&amp;mp=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11496" y="3730884"/>
            <a:ext cx="1965960" cy="197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fa94d2f5b?iti=2&amp;pid=61a1d3bf1&amp;color=0,0,0&amp;mp=1&amp;vtp=1"/>
          <p:cNvSpPr/>
          <p:nvPr/>
        </p:nvSpPr>
        <p:spPr>
          <a:xfrm>
            <a:off x="5876195" y="5832988"/>
            <a:ext cx="436562" cy="54635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42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乙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015947b0?pid=0e0f28212&amp;color=0,0,0&amp;vtp=1&amp;bt=1&amp;bbb=1"/>
          <p:cNvSpPr/>
          <p:nvPr/>
        </p:nvSpPr>
        <p:spPr>
          <a:xfrm>
            <a:off x="612648" y="468000"/>
            <a:ext cx="10963656" cy="6244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典例精讲</a:t>
            </a:r>
            <a:endParaRPr lang="en-US" altLang="zh-CN" sz="3200" dirty="0"/>
          </a:p>
        </p:txBody>
      </p:sp>
      <p:pic>
        <p:nvPicPr>
          <p:cNvPr id="3" name="QC_5_BD.48_1#a80ffc630?htil=5&amp;pid=3015947b0&amp;color=0,0,0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11490" y="1190723"/>
            <a:ext cx="1636776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48_2#a80ffc630?htil=5&amp;sp=1&amp;pid=3015947b0&amp;color=0,0,0&amp;vtp=1&amp;bbb=1&amp;hb=1&amp;hs=1"/>
              <p:cNvSpPr/>
              <p:nvPr/>
            </p:nvSpPr>
            <p:spPr>
              <a:xfrm>
                <a:off x="612648" y="1163291"/>
                <a:ext cx="9198864" cy="235388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例3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多选题如图所示，边长为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的正方形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放在一匀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强电场中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，匀强电场方向与正方形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所在平面平行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图中未画出）。已知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三点的电势分别为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则下列说法中正确的是(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C_5_BD.48_2#a80ffc630?htil=5&amp;sp=1&amp;pid=3015947b0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63291"/>
                <a:ext cx="9198864" cy="2353882"/>
              </a:xfrm>
              <a:prstGeom prst="rect">
                <a:avLst/>
              </a:prstGeom>
              <a:blipFill rotWithShape="1">
                <a:blip r:embed="rId2"/>
                <a:stretch>
                  <a:fillRect l="-6" t="-26" r="1" b="-24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49_1#a80ffc630.bracket?pid=3015947b0&amp;color=0,0,0&amp;vpa=17&amp;vtp=1&amp;bbb=1"/>
          <p:cNvSpPr/>
          <p:nvPr/>
        </p:nvSpPr>
        <p:spPr>
          <a:xfrm>
            <a:off x="6738017" y="2975772"/>
            <a:ext cx="773113" cy="5297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50_1#a80ffc630.choices?pid=3015947b0&amp;color=0,0,0&amp;vtp=1&amp;bbb=1&amp;hs=1"/>
              <p:cNvSpPr/>
              <p:nvPr/>
            </p:nvSpPr>
            <p:spPr>
              <a:xfrm>
                <a:off x="612648" y="3517173"/>
                <a:ext cx="10963656" cy="250355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𝐷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场强方向由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指向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该匀强电场的场强大小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5</m:t>
                        </m:r>
                      </m:e>
                    </m:rad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该匀强电场的场强大小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C_5_BD.50_1#a80ffc630.choices?pid=3015947b0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517173"/>
                <a:ext cx="10963656" cy="2503551"/>
              </a:xfrm>
              <a:prstGeom prst="rect">
                <a:avLst/>
              </a:prstGeom>
              <a:blipFill rotWithShape="1">
                <a:blip r:embed="rId3"/>
                <a:stretch>
                  <a:fillRect l="-5" t="-22" r="2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3_BD#c6042383f?pid=eab6b31f0&amp;color=0,0,0&amp;vtp=1&amp;bt=1&amp;bbb=1&amp;hb=1"/>
              <p:cNvSpPr/>
              <p:nvPr/>
            </p:nvSpPr>
            <p:spPr>
              <a:xfrm>
                <a:off x="612648" y="468000"/>
                <a:ext cx="10963656" cy="31586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课时学习素养目标：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1.知道匀强电场中电势差与电场强度的关系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，了解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其适用条件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。（科学思维）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.能利用关系式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处理匀强电场问题。（科学思维）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3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.能利用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分析非匀强电场问题。（科学思维）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4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.会用等分法确定等势面和电场线。（科学思维）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3_BD#c6042383f?pid=eab6b31f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158617"/>
              </a:xfrm>
              <a:prstGeom prst="rect">
                <a:avLst/>
              </a:prstGeom>
              <a:blipFill rotWithShape="1">
                <a:blip r:embed="rId1"/>
                <a:stretch>
                  <a:fillRect l="-5" r="-635" b="-21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AS.51_1#a80ffc630?htil=6&amp;pid=3015947b0&amp;color=0,0,0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74352" y="495432"/>
            <a:ext cx="1883664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AS.51_2#a80ffc630?htil=6&amp;pid=3015947b0&amp;color=0,0,0&amp;vtp=1&amp;bt=1&amp;bbb=1&amp;hb=1&amp;hs=1"/>
              <p:cNvSpPr/>
              <p:nvPr/>
            </p:nvSpPr>
            <p:spPr>
              <a:xfrm>
                <a:off x="612648" y="468000"/>
                <a:ext cx="8951976" cy="18635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𝐴𝐵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//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𝐷𝐶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𝐴𝐵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𝐷𝐶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𝐷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，可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𝐷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，故A正确；在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𝐴𝐵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上取一点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𝑀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𝐴𝑀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𝑀𝐵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𝑀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𝐷𝑀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是等势线，由于电场线跟等势线垂直，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5_AS.51_2#a80ffc630?htil=6&amp;pid=3015947b0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8951976" cy="1863535"/>
              </a:xfrm>
              <a:prstGeom prst="rect">
                <a:avLst/>
              </a:prstGeom>
              <a:blipFill rotWithShape="1">
                <a:blip r:embed="rId2"/>
                <a:stretch>
                  <a:fillRect l="-6" r="-806" b="-35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AS.51_3#a80ffc630?pid=3015947b0&amp;color=0,0,0&amp;vtp=1&amp;bbb=1&amp;hb=1&amp;hs=1"/>
              <p:cNvSpPr/>
              <p:nvPr/>
            </p:nvSpPr>
            <p:spPr>
              <a:xfrm>
                <a:off x="612648" y="2321184"/>
                <a:ext cx="10963656" cy="29046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过A点作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𝐷𝑀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的垂线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，就是电场线，如图，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方向指向电势降低方向，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6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故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B错误；由几何知识可得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𝐴𝐷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𝐷𝑀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𝐴𝑁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𝐴𝑀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m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  <m:t>1</m:t>
                                </m:r>
                              </m:e>
                              <m:sup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  <m:r>
                          <m:rPr>
                            <m:nor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m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𝐴𝑁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m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𝐴𝑁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5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,可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73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得该匀强电场的场强大小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𝑑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𝜑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𝐴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𝜑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𝑁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𝐴𝑁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  <m:t>5</m:t>
                                </m:r>
                              </m:e>
                            </m:rad>
                          </m:num>
                          <m:den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5</m:t>
                            </m:r>
                          </m:den>
                        </m:f>
                      </m:den>
                    </m:f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5</m:t>
                        </m:r>
                      </m:e>
                    </m:rad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,故C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正确，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错误。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C_5_AS.51_3#a80ffc630?pid=3015947b0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321184"/>
                <a:ext cx="10963656" cy="2904617"/>
              </a:xfrm>
              <a:prstGeom prst="rect">
                <a:avLst/>
              </a:prstGeom>
              <a:blipFill rotWithShape="1">
                <a:blip r:embed="rId3"/>
                <a:stretch>
                  <a:fillRect l="-5" t="-9" r="-4214" b="-23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66da0240?sp=1&amp;pid=3015947b0&amp;color=0,0,0&amp;vtp=1&amp;bt=1&amp;bbb=1"/>
          <p:cNvSpPr/>
          <p:nvPr/>
        </p:nvSpPr>
        <p:spPr>
          <a:xfrm>
            <a:off x="612648" y="466344"/>
            <a:ext cx="10963656" cy="57505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迁移应用</a:t>
            </a:r>
            <a:endParaRPr lang="en-US" altLang="zh-CN" sz="3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52_1#f5d7879f3?sp=1&amp;pid=266da0240&amp;color=0,0,0&amp;vtp=1&amp;bbb=1&amp;hb=1"/>
              <p:cNvSpPr/>
              <p:nvPr/>
            </p:nvSpPr>
            <p:spPr>
              <a:xfrm>
                <a:off x="612648" y="1096772"/>
                <a:ext cx="10963656" cy="29031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3.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多选题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（2023湖南岳阳期末）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如图所示的平面内有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𝐷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五点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，平面内存在匀强电场，电场方向与该平面平行，其中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平行于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𝐷𝐸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𝐴𝐶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的中点，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𝐷𝐸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，电子的电荷量为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，下列说法正确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6_BD.52_1#f5d7879f3?sp=1&amp;pid=266da024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096772"/>
                <a:ext cx="10963656" cy="2903157"/>
              </a:xfrm>
              <a:prstGeom prst="rect">
                <a:avLst/>
              </a:prstGeom>
              <a:blipFill rotWithShape="1">
                <a:blip r:embed="rId1"/>
                <a:stretch>
                  <a:fillRect l="-5" t="-4" r="2" b="-19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53_1#f5d7879f3.bracket?pid=266da0240&amp;color=0,0,0&amp;vpa=18&amp;vtp=1&amp;bbb=1"/>
          <p:cNvSpPr/>
          <p:nvPr/>
        </p:nvSpPr>
        <p:spPr>
          <a:xfrm>
            <a:off x="1664367" y="3468116"/>
            <a:ext cx="752475" cy="5297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BD</a:t>
            </a:r>
            <a:endParaRPr lang="en-US" altLang="zh-CN" sz="2800" dirty="0"/>
          </a:p>
        </p:txBody>
      </p:sp>
      <p:pic>
        <p:nvPicPr>
          <p:cNvPr id="5" name="QC_6_BD.54_1#f5d7879f3?htil=7&amp;pid=266da0240&amp;color=0,0,0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51484" y="4129024"/>
            <a:ext cx="2075688" cy="2624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BD.54_2#f5d7879f3.choices?htil=7&amp;pid=266da0240&amp;color=0,0,0&amp;vtp=1&amp;bbb=1"/>
              <p:cNvSpPr/>
              <p:nvPr/>
            </p:nvSpPr>
            <p:spPr>
              <a:xfrm>
                <a:off x="612648" y="4002024"/>
                <a:ext cx="8759952" cy="230886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𝐷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电子在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𝐷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p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𝐷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将电子从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点移到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𝐷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点，静电力做的功为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C_6_BD.54_2#f5d7879f3.choices?htil=7&amp;pid=266da024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002024"/>
                <a:ext cx="8759952" cy="2308860"/>
              </a:xfrm>
              <a:prstGeom prst="rect">
                <a:avLst/>
              </a:prstGeom>
              <a:blipFill rotWithShape="1">
                <a:blip r:embed="rId3"/>
                <a:stretch>
                  <a:fillRect l="-6" t="-11" r="7" b="-2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55_1#f5d7879f3?pid=266da0240&amp;color=0,0,0&amp;vtp=1&amp;bt=1&amp;bbb=1&amp;hb=1"/>
              <p:cNvSpPr/>
              <p:nvPr/>
            </p:nvSpPr>
            <p:spPr>
              <a:xfrm>
                <a:off x="612648" y="468000"/>
                <a:ext cx="10963656" cy="38063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在匀强电场中沿相同的方向距离相等的两点之间的电势差相等，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可知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B点的电势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𝜑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𝐴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𝜑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𝐶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+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，A错误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；根据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𝐸𝐷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，则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𝐷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𝐸𝐷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，B正确；电子带负电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，则电子在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点的电势能为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eV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，C错误；D与B之间的电势差为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D点的电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势高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，则将电子从B点移到D点，静电力做的功为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，D正确。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6_AS.55_1#f5d7879f3?pid=266da024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806317"/>
              </a:xfrm>
              <a:prstGeom prst="rect">
                <a:avLst/>
              </a:prstGeom>
              <a:blipFill rotWithShape="1">
                <a:blip r:embed="rId1"/>
                <a:stretch>
                  <a:fillRect l="-5" r="-1996" b="-17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9e918926f?lid=9e918926f&amp;cid=9e918926f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824" y="2002536"/>
            <a:ext cx="429768" cy="429768"/>
          </a:xfrm>
          <a:prstGeom prst="rect">
            <a:avLst/>
          </a:prstGeom>
        </p:spPr>
      </p:pic>
      <p:sp>
        <p:nvSpPr>
          <p:cNvPr id="3" name="C_1#目录1:9e918926f?lid=9e918926f&amp;cid=9e918926f&amp;vtp=1&amp;bt=1&amp;bbb=1">
            <a:hlinkClick r:id="rId1" action="ppaction://hlinksldjump"/>
          </p:cNvPr>
          <p:cNvSpPr/>
          <p:nvPr/>
        </p:nvSpPr>
        <p:spPr>
          <a:xfrm>
            <a:off x="3675888" y="1965960"/>
            <a:ext cx="8101584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71755" algn="l" latinLnBrk="1">
              <a:lnSpc>
                <a:spcPts val="34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任务学习一</a:t>
            </a:r>
            <a:r>
              <a:rPr lang="en-US" altLang="zh-CN" sz="28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匀强电场中电势差与电场强度的关系</a:t>
            </a:r>
            <a:endParaRPr lang="en-US" altLang="zh-CN" sz="2800" dirty="0"/>
          </a:p>
        </p:txBody>
      </p:sp>
      <p:pic>
        <p:nvPicPr>
          <p:cNvPr id="4" name="C_1#目录1:9e918926f?lid=f4ba3d07e&amp;cid=f4ba3d07e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824" y="2935224"/>
            <a:ext cx="429768" cy="42976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C_1#目录1:9e918926f?lid=f4ba3d07e&amp;cid=f4ba3d07e&amp;vtp=1&amp;bbb=1">
                <a:hlinkClick r:id="rId3" action="ppaction://hlinksldjump"/>
              </p:cNvPr>
              <p:cNvSpPr/>
              <p:nvPr/>
            </p:nvSpPr>
            <p:spPr>
              <a:xfrm>
                <a:off x="3675888" y="2679192"/>
                <a:ext cx="8101584" cy="72237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/>
              <a:lstStyle/>
              <a:p>
                <a:pPr marL="71755" algn="l" latinLnBrk="1">
                  <a:lnSpc>
                    <a:spcPts val="34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任务学习二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利用公式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ADA3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00ADA3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ADA3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00ADA3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a:rPr lang="en-US" altLang="zh-CN" sz="2800" b="0" i="0" dirty="0">
                        <a:solidFill>
                          <a:srgbClr val="00ADA3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𝑑</m:t>
                    </m:r>
                  </m:oMath>
                </a14:m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定性分析非匀强电场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C_1#目录1:9e918926f?lid=f4ba3d07e&amp;cid=f4ba3d07e&amp;vtp=1&amp;bbb=1">
                <a:hlinkClick r:id="rId3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5888" y="2679192"/>
                <a:ext cx="8101584" cy="722376"/>
              </a:xfrm>
              <a:prstGeom prst="rect">
                <a:avLst/>
              </a:prstGeom>
              <a:blipFill rotWithShape="1">
                <a:blip r:embed="rId4"/>
                <a:stretch>
                  <a:fillRect l="-6" t="-18" r="2" b="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_1#目录1:9e918926f?lid=0e0f28212&amp;cid=0e0f28212&amp;vtp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824" y="3867912"/>
            <a:ext cx="429768" cy="429768"/>
          </a:xfrm>
          <a:prstGeom prst="rect">
            <a:avLst/>
          </a:prstGeom>
        </p:spPr>
      </p:pic>
      <p:sp>
        <p:nvSpPr>
          <p:cNvPr id="7" name="C_1#目录1:9e918926f?lid=0e0f28212&amp;cid=0e0f28212&amp;vtp=1&amp;bbb=1">
            <a:hlinkClick r:id="rId5" action="ppaction://hlinksldjump"/>
          </p:cNvPr>
          <p:cNvSpPr/>
          <p:nvPr/>
        </p:nvSpPr>
        <p:spPr>
          <a:xfrm>
            <a:off x="3675888" y="3831336"/>
            <a:ext cx="8101584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71755" algn="l" latinLnBrk="1">
              <a:lnSpc>
                <a:spcPts val="34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任务学习三</a:t>
            </a:r>
            <a:r>
              <a:rPr lang="en-US" altLang="zh-CN" sz="28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电势差与电场强度关系的三个推论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e918926f.fixed?pid=eab6b31f0&amp;color=0,173,163&amp;vtp=1&amp;bbb=1&amp;hb=1"/>
          <p:cNvSpPr/>
          <p:nvPr/>
        </p:nvSpPr>
        <p:spPr>
          <a:xfrm>
            <a:off x="1417320" y="2225040"/>
            <a:ext cx="9363456" cy="1158240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4600"/>
              </a:lnSpc>
            </a:pPr>
            <a:r>
              <a:rPr lang="en-US" altLang="zh-CN" sz="3800" b="1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任务学习一</a:t>
            </a:r>
            <a:r>
              <a:rPr lang="en-US" altLang="zh-CN" sz="3800" b="1" i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800" b="1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匀强电场中电势差与电场强度</a:t>
            </a:r>
            <a:endParaRPr lang="en-US" altLang="zh-CN" sz="3800" b="1" i="0">
              <a:solidFill>
                <a:srgbClr val="00ADA3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4600"/>
              </a:lnSpc>
            </a:pPr>
            <a:r>
              <a:rPr lang="en-US" altLang="zh-CN" sz="3800" b="1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的关系</a:t>
            </a:r>
            <a:endParaRPr lang="en-US" altLang="zh-CN" sz="3800" dirty="0"/>
          </a:p>
        </p:txBody>
      </p:sp>
      <p:sp>
        <p:nvSpPr>
          <p:cNvPr id="3" name="C_3#9e918926f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1_1#f76f3a4b9?pid=9e918926f&amp;color=0,0,0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7465" y="2149543"/>
            <a:ext cx="2569464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1_2#f76f3a4b9?pid=9e918926f&amp;color=0,0,0&amp;vtp=1&amp;bbb=1&amp;hb=1"/>
              <p:cNvSpPr/>
              <p:nvPr/>
            </p:nvSpPr>
            <p:spPr>
              <a:xfrm>
                <a:off x="520369" y="643640"/>
                <a:ext cx="10963656" cy="12158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如图所示，在匀强电场中，有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两点，现将一个正电荷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移到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4_BD.1_2#f76f3a4b9?pid=9e918926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369" y="643640"/>
                <a:ext cx="10963656" cy="1215835"/>
              </a:xfrm>
              <a:prstGeom prst="rect">
                <a:avLst/>
              </a:prstGeom>
              <a:blipFill rotWithShape="1">
                <a:blip r:embed="rId2"/>
                <a:stretch>
                  <a:fillRect l="-3" t="-32" b="-54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2_1#deb22e3c3?pid=f76f3a4b9&amp;color=0,0,0&amp;vtp=1&amp;bbb=1&amp;hb=1"/>
              <p:cNvSpPr/>
              <p:nvPr/>
            </p:nvSpPr>
            <p:spPr>
              <a:xfrm>
                <a:off x="520369" y="3820355"/>
                <a:ext cx="10963656" cy="12158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（1）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如果已知电场强度为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两点间的距离为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则该过程静电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力做的功为多少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O_5_BD.2_1#deb22e3c3?pid=f76f3a4b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369" y="3820355"/>
                <a:ext cx="10963656" cy="1215835"/>
              </a:xfrm>
              <a:prstGeom prst="rect">
                <a:avLst/>
              </a:prstGeom>
              <a:blipFill rotWithShape="1">
                <a:blip r:embed="rId3"/>
                <a:stretch>
                  <a:fillRect l="-3" t="-16" b="-54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3_1#deb22e3c3?pid=f76f3a4b9&amp;color=0,0,0&amp;vtp=1&amp;bbb=1"/>
              <p:cNvSpPr/>
              <p:nvPr/>
            </p:nvSpPr>
            <p:spPr>
              <a:xfrm>
                <a:off x="520369" y="5104833"/>
                <a:ext cx="10963656" cy="55626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𝑞𝐸𝐿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O_5_AN.3_1#deb22e3c3?pid=f76f3a4b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369" y="5104833"/>
                <a:ext cx="10963656" cy="556260"/>
              </a:xfrm>
              <a:prstGeom prst="rect">
                <a:avLst/>
              </a:prstGeom>
              <a:blipFill rotWithShape="1">
                <a:blip r:embed="rId4"/>
                <a:stretch>
                  <a:fillRect l="-3" t="-12" b="-141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_1#f396a6257?pid=f76f3a4b9&amp;color=0,0,0&amp;vtp=1&amp;bt=1&amp;bbb=1&amp;hb=1"/>
              <p:cNvSpPr/>
              <p:nvPr/>
            </p:nvSpPr>
            <p:spPr>
              <a:xfrm>
                <a:off x="612648" y="468000"/>
                <a:ext cx="10963656" cy="12158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如果已知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两点之间的电势差为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，则该过程静电力做的功为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多少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O_5_BD.4_1#f396a6257?pid=f76f3a4b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1215835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54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_1#f396a6257?pid=f76f3a4b9&amp;color=0,0,0&amp;vtp=1&amp;bbb=1"/>
              <p:cNvSpPr/>
              <p:nvPr/>
            </p:nvSpPr>
            <p:spPr>
              <a:xfrm>
                <a:off x="612648" y="1751462"/>
                <a:ext cx="10963656" cy="55626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5_AN.5_1#f396a6257?pid=f76f3a4b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751462"/>
                <a:ext cx="10963656" cy="556260"/>
              </a:xfrm>
              <a:prstGeom prst="rect">
                <a:avLst/>
              </a:prstGeom>
              <a:blipFill rotWithShape="1">
                <a:blip r:embed="rId2"/>
                <a:stretch>
                  <a:fillRect l="-5" t="-24" r="2" b="-141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5_BD.6_1#b05647867?pid=f76f3a4b9&amp;color=0,0,0&amp;vtp=1&amp;bbb=1"/>
          <p:cNvSpPr/>
          <p:nvPr/>
        </p:nvSpPr>
        <p:spPr>
          <a:xfrm>
            <a:off x="612648" y="2317374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spc="-10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根据两个方法计算的静电力做功能否得出电势差与电场强度的关系？</a:t>
            </a:r>
            <a:endParaRPr lang="en-US" altLang="zh-CN" sz="2800" spc="-1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7_1#b05647867?pid=f76f3a4b9&amp;color=0,0,0&amp;vtp=1&amp;bbb=1"/>
              <p:cNvSpPr/>
              <p:nvPr/>
            </p:nvSpPr>
            <p:spPr>
              <a:xfrm>
                <a:off x="612648" y="2963042"/>
                <a:ext cx="10963656" cy="55626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能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    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𝐸𝐿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O_5_AN.7_1#b05647867?pid=f76f3a4b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963042"/>
                <a:ext cx="10963656" cy="556260"/>
              </a:xfrm>
              <a:prstGeom prst="rect">
                <a:avLst/>
              </a:prstGeom>
              <a:blipFill rotWithShape="1">
                <a:blip r:embed="rId3"/>
                <a:stretch>
                  <a:fillRect l="-5" t="-24" r="2" b="-141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abd0f18a?pid=9e918926f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新知梳理</a:t>
            </a:r>
            <a:endParaRPr lang="en-US" altLang="zh-CN" sz="32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5_BD#eaa154945?sp=1&amp;pid=9abd0f18a&amp;color=0,0,0&amp;vtp=1&amp;bbb=1&amp;hb=1"/>
              <p:cNvSpPr/>
              <p:nvPr/>
            </p:nvSpPr>
            <p:spPr>
              <a:xfrm>
                <a:off x="612648" y="1181724"/>
                <a:ext cx="10963656" cy="24967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1.关系：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在匀强电场中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，两点间的电势差等于</a:t>
                </a:r>
                <a:r>
                  <a:rPr lang="en-US" altLang="zh-CN" sz="28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与这两点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的距离的乘积。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2.关系式：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49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3.</a:t>
                </a: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适用条件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电场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𝑑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是沿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方向两点间的距离。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P_5_BD#eaa154945?sp=1&amp;pid=9abd0f18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2496757"/>
              </a:xfrm>
              <a:prstGeom prst="rect">
                <a:avLst/>
              </a:prstGeom>
              <a:blipFill rotWithShape="1">
                <a:blip r:embed="rId1"/>
                <a:stretch>
                  <a:fillRect l="-5" t="-25" r="2" b="-27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P_5_AN.8_1#eaa154945.blank?pid=9abd0f18a&amp;color=0,0,0&amp;vpa=1&amp;vtp=1&amp;bbb=1"/>
          <p:cNvSpPr/>
          <p:nvPr/>
        </p:nvSpPr>
        <p:spPr>
          <a:xfrm>
            <a:off x="7646067" y="1151244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电场强度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7" name="P_5_AN.9_1#eaa154945.blank?pid=9abd0f18a&amp;color=0,0,0&amp;vpa=2&amp;vtp=1&amp;bbb=1"/>
          <p:cNvSpPr/>
          <p:nvPr/>
        </p:nvSpPr>
        <p:spPr>
          <a:xfrm>
            <a:off x="711866" y="1798944"/>
            <a:ext cx="204470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沿电场方向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P_5_AN.10_1#eaa154945.blank?pid=9abd0f18a&amp;color=0,0,0&amp;vpa=3&amp;vtp=1&amp;bbb=1"/>
              <p:cNvSpPr/>
              <p:nvPr/>
            </p:nvSpPr>
            <p:spPr>
              <a:xfrm>
                <a:off x="3276600" y="2574988"/>
                <a:ext cx="642938" cy="4028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𝑬𝒅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8" name="P_5_AN.10_1#eaa154945.blank?pid=9abd0f18a&amp;color=0,0,0&amp;vpa=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2574988"/>
                <a:ext cx="642938" cy="402844"/>
              </a:xfrm>
              <a:prstGeom prst="rect">
                <a:avLst/>
              </a:prstGeom>
              <a:blipFill rotWithShape="1">
                <a:blip r:embed="rId2"/>
                <a:stretch>
                  <a:fillRect t="-16" r="49" b="-71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P_5_AN.11_1#eaa154945.blank?pid=9abd0f18a&amp;color=0,0,0&amp;vpa=4&amp;vtp=1&amp;bbb=1"/>
          <p:cNvSpPr/>
          <p:nvPr/>
        </p:nvSpPr>
        <p:spPr>
          <a:xfrm>
            <a:off x="2667667" y="3073389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匀强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10" name="P_5_AN.12_1#eaa154945.blank?pid=9abd0f18a&amp;color=0,0,0&amp;vpa=5&amp;vtp=1&amp;bbb=1"/>
          <p:cNvSpPr/>
          <p:nvPr/>
        </p:nvSpPr>
        <p:spPr>
          <a:xfrm>
            <a:off x="5730145" y="3073389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电场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eaa154945?sp=1&amp;pid=9abd0f18a&amp;color=0,0,0&amp;mp=1&amp;vtp=1&amp;bt=1&amp;bbb=1"/>
              <p:cNvSpPr/>
              <p:nvPr/>
            </p:nvSpPr>
            <p:spPr>
              <a:xfrm>
                <a:off x="612648" y="468000"/>
                <a:ext cx="10963656" cy="38063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4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.电场强度的另一种表达</a:t>
                </a:r>
                <a:endParaRPr lang="en-US" altLang="zh-CN" sz="2800" b="1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（1）表达式：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（2）物理意义：在匀强电场中，电场强度的大小等于两点之间的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与两点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距离的比值。也就是说，电场强度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在数值上等于沿电场方向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距离上降低的电势。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（3）场强的另一个单位：伏每米，符号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N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P_5_BD#eaa154945?sp=1&amp;pid=9abd0f18a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806317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17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P_5_AN.13_1#eaa154945.blank?pid=9abd0f18a&amp;color=0,0,0&amp;mp=1&amp;vpa=6&amp;vtp=1&amp;bbb=1&amp;rh=54"/>
              <p:cNvSpPr/>
              <p:nvPr/>
            </p:nvSpPr>
            <p:spPr>
              <a:xfrm>
                <a:off x="3547935" y="1017529"/>
                <a:ext cx="675894" cy="61074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34" charset="-122"/>
                                <a:cs typeface="Times New Roman" panose="02020603050405020304" pitchFamily="34" charset="-12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sz="28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34" charset="-122"/>
                                <a:cs typeface="Times New Roman" panose="02020603050405020304" pitchFamily="34" charset="-120"/>
                              </a:rPr>
                              <m:t>𝑨𝑩</m:t>
                            </m:r>
                          </m:sub>
                        </m:sSub>
                      </m:num>
                      <m:den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𝒅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P_5_AN.13_1#eaa154945.blank?pid=9abd0f18a&amp;color=0,0,0&amp;mp=1&amp;vpa=6&amp;vtp=1&amp;bbb=1&amp;rh=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7935" y="1017529"/>
                <a:ext cx="675894" cy="610743"/>
              </a:xfrm>
              <a:prstGeom prst="rect">
                <a:avLst/>
              </a:prstGeom>
              <a:blipFill rotWithShape="1">
                <a:blip r:embed="rId2"/>
                <a:stretch>
                  <a:fillRect l="-28" t="-42" r="66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P_5_AN.14_1#eaa154945.blank?pid=9abd0f18a&amp;color=0,0,0&amp;mp=1&amp;vpa=7&amp;vtp=1&amp;bbb=1"/>
          <p:cNvSpPr/>
          <p:nvPr/>
        </p:nvSpPr>
        <p:spPr>
          <a:xfrm>
            <a:off x="711866" y="2380620"/>
            <a:ext cx="133032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电势差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8" name="P_5_AN.15_1#eaa154945.blank?pid=9abd0f18a&amp;color=0,0,0&amp;mp=1&amp;vpa=8&amp;vtp=1&amp;bbb=1"/>
          <p:cNvSpPr/>
          <p:nvPr/>
        </p:nvSpPr>
        <p:spPr>
          <a:xfrm>
            <a:off x="3289966" y="2380620"/>
            <a:ext cx="275907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沿电场强度方向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9" name="P_5_AN.16_1#eaa154945.blank?pid=9abd0f18a&amp;color=0,0,0&amp;mp=1&amp;vpa=9&amp;vtp=1&amp;bbb=1"/>
          <p:cNvSpPr/>
          <p:nvPr/>
        </p:nvSpPr>
        <p:spPr>
          <a:xfrm>
            <a:off x="4534566" y="3028320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单位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tags/tag1.xml><?xml version="1.0" encoding="utf-8"?>
<p:tagLst xmlns:p="http://schemas.openxmlformats.org/presentationml/2006/main">
  <p:tag name="commondata" val="eyJoZGlkIjoiZTk0YTQzOGFjYmFhZTQ4MmU4ZWIxYThlMDg3MTZiOWE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5344</Words>
  <Application>WPS 演示</Application>
  <PresentationFormat>宽屏</PresentationFormat>
  <Paragraphs>306</Paragraphs>
  <Slides>33</Slides>
  <Notes>33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7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Calibri</vt:lpstr>
      <vt:lpstr>等线</vt:lpstr>
      <vt:lpstr>楷体</vt:lpstr>
      <vt:lpstr>Arial Unicode MS</vt:lpstr>
      <vt:lpstr>华文细黑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5</cp:revision>
  <dcterms:created xsi:type="dcterms:W3CDTF">2024-05-07T08:23:00Z</dcterms:created>
  <dcterms:modified xsi:type="dcterms:W3CDTF">2024-06-19T09:52:13Z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C46FF40F512743EFBBC692BB9840718F_12</vt:lpwstr>
  </property>
  <property fmtid="{D5CDD505-2E9C-101B-9397-08002B2CF9AE}" pid="3" name="KSOProductBuildVer">
    <vt:lpwstr>2052-12.1.0.16929</vt:lpwstr>
  </property>
</Properties>
</file>